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9144000" cy="51435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A4A3A4"/>
          </p15:clr>
        </p15:guide>
        <p15:guide id="2" pos="288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5"/>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 name="Shape 51"/>
        <p:cNvGrpSpPr/>
        <p:nvPr/>
      </p:nvGrpSpPr>
      <p:grpSpPr>
        <a:xfrm>
          <a:off x="0" y="0"/>
          <a:ext cx="0" cy="0"/>
          <a:chOff x="0" y="0"/>
          <a:chExt cx="0" cy="0"/>
        </a:xfrm>
      </p:grpSpPr>
      <p:sp>
        <p:nvSpPr>
          <p:cNvPr id="52" name="Google Shape;52;g7b22157966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7b22157966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5" name="Shape 105"/>
        <p:cNvGrpSpPr/>
        <p:nvPr/>
      </p:nvGrpSpPr>
      <p:grpSpPr>
        <a:xfrm>
          <a:off x="0" y="0"/>
          <a:ext cx="0" cy="0"/>
          <a:chOff x="0" y="0"/>
          <a:chExt cx="0" cy="0"/>
        </a:xfrm>
      </p:grpSpPr>
      <p:sp>
        <p:nvSpPr>
          <p:cNvPr id="106" name="Google Shape;106;g7b22157966_0_15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b22157966_0_15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3" name="Shape 113"/>
        <p:cNvGrpSpPr/>
        <p:nvPr/>
      </p:nvGrpSpPr>
      <p:grpSpPr>
        <a:xfrm>
          <a:off x="0" y="0"/>
          <a:ext cx="0" cy="0"/>
          <a:chOff x="0" y="0"/>
          <a:chExt cx="0" cy="0"/>
        </a:xfrm>
      </p:grpSpPr>
      <p:sp>
        <p:nvSpPr>
          <p:cNvPr id="114" name="Google Shape;114;g1058d1bf12e_4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058d1bf12e_4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1" name="Shape 121"/>
        <p:cNvGrpSpPr/>
        <p:nvPr/>
      </p:nvGrpSpPr>
      <p:grpSpPr>
        <a:xfrm>
          <a:off x="0" y="0"/>
          <a:ext cx="0" cy="0"/>
          <a:chOff x="0" y="0"/>
          <a:chExt cx="0" cy="0"/>
        </a:xfrm>
      </p:grpSpPr>
      <p:sp>
        <p:nvSpPr>
          <p:cNvPr id="122" name="Google Shape;122;g7b22157966_0_1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7b22157966_0_1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7" name="Shape 127"/>
        <p:cNvGrpSpPr/>
        <p:nvPr/>
      </p:nvGrpSpPr>
      <p:grpSpPr>
        <a:xfrm>
          <a:off x="0" y="0"/>
          <a:ext cx="0" cy="0"/>
          <a:chOff x="0" y="0"/>
          <a:chExt cx="0" cy="0"/>
        </a:xfrm>
      </p:grpSpPr>
      <p:sp>
        <p:nvSpPr>
          <p:cNvPr id="128" name="Google Shape;128;g7b22157966_0_1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7b22157966_0_1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3" name="Shape 133"/>
        <p:cNvGrpSpPr/>
        <p:nvPr/>
      </p:nvGrpSpPr>
      <p:grpSpPr>
        <a:xfrm>
          <a:off x="0" y="0"/>
          <a:ext cx="0" cy="0"/>
          <a:chOff x="0" y="0"/>
          <a:chExt cx="0" cy="0"/>
        </a:xfrm>
      </p:grpSpPr>
      <p:sp>
        <p:nvSpPr>
          <p:cNvPr id="134" name="Google Shape;134;g7b22157966_0_17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b22157966_0_17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7" name="Shape 57"/>
        <p:cNvGrpSpPr/>
        <p:nvPr/>
      </p:nvGrpSpPr>
      <p:grpSpPr>
        <a:xfrm>
          <a:off x="0" y="0"/>
          <a:ext cx="0" cy="0"/>
          <a:chOff x="0" y="0"/>
          <a:chExt cx="0" cy="0"/>
        </a:xfrm>
      </p:grpSpPr>
      <p:sp>
        <p:nvSpPr>
          <p:cNvPr id="58" name="Google Shape;58;g7b22157966_0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7b22157966_0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63"/>
        <p:cNvGrpSpPr/>
        <p:nvPr/>
      </p:nvGrpSpPr>
      <p:grpSpPr>
        <a:xfrm>
          <a:off x="0" y="0"/>
          <a:ext cx="0" cy="0"/>
          <a:chOff x="0" y="0"/>
          <a:chExt cx="0" cy="0"/>
        </a:xfrm>
      </p:grpSpPr>
      <p:sp>
        <p:nvSpPr>
          <p:cNvPr id="64" name="Google Shape;64;g7b22157966_0_1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b22157966_0_1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 name="Shape 69"/>
        <p:cNvGrpSpPr/>
        <p:nvPr/>
      </p:nvGrpSpPr>
      <p:grpSpPr>
        <a:xfrm>
          <a:off x="0" y="0"/>
          <a:ext cx="0" cy="0"/>
          <a:chOff x="0" y="0"/>
          <a:chExt cx="0" cy="0"/>
        </a:xfrm>
      </p:grpSpPr>
      <p:sp>
        <p:nvSpPr>
          <p:cNvPr id="70" name="Google Shape;70;g1058d1bf12e_0_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058d1bf12e_0_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g1058d1bf12e_1_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58d1bf12e_1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 name="Shape 80"/>
        <p:cNvGrpSpPr/>
        <p:nvPr/>
      </p:nvGrpSpPr>
      <p:grpSpPr>
        <a:xfrm>
          <a:off x="0" y="0"/>
          <a:ext cx="0" cy="0"/>
          <a:chOff x="0" y="0"/>
          <a:chExt cx="0" cy="0"/>
        </a:xfrm>
      </p:grpSpPr>
      <p:sp>
        <p:nvSpPr>
          <p:cNvPr id="81" name="Google Shape;81;g7b22157966_0_12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7b22157966_0_12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7" name="Shape 87"/>
        <p:cNvGrpSpPr/>
        <p:nvPr/>
      </p:nvGrpSpPr>
      <p:grpSpPr>
        <a:xfrm>
          <a:off x="0" y="0"/>
          <a:ext cx="0" cy="0"/>
          <a:chOff x="0" y="0"/>
          <a:chExt cx="0" cy="0"/>
        </a:xfrm>
      </p:grpSpPr>
      <p:sp>
        <p:nvSpPr>
          <p:cNvPr id="88" name="Google Shape;88;g1058d1bf12e_3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058d1bf12e_3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3" name="Shape 93"/>
        <p:cNvGrpSpPr/>
        <p:nvPr/>
      </p:nvGrpSpPr>
      <p:grpSpPr>
        <a:xfrm>
          <a:off x="0" y="0"/>
          <a:ext cx="0" cy="0"/>
          <a:chOff x="0" y="0"/>
          <a:chExt cx="0" cy="0"/>
        </a:xfrm>
      </p:grpSpPr>
      <p:sp>
        <p:nvSpPr>
          <p:cNvPr id="94" name="Google Shape;94;g7b22157966_0_13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7b22157966_0_1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9" name="Shape 99"/>
        <p:cNvGrpSpPr/>
        <p:nvPr/>
      </p:nvGrpSpPr>
      <p:grpSpPr>
        <a:xfrm>
          <a:off x="0" y="0"/>
          <a:ext cx="0" cy="0"/>
          <a:chOff x="0" y="0"/>
          <a:chExt cx="0" cy="0"/>
        </a:xfrm>
      </p:grpSpPr>
      <p:sp>
        <p:nvSpPr>
          <p:cNvPr id="100" name="Google Shape;100;g7b22157966_0_14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7b22157966_0_14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5" name="Shape 45"/>
        <p:cNvGrpSpPr/>
        <p:nvPr/>
      </p:nvGrpSpPr>
      <p:grpSpPr>
        <a:xfrm>
          <a:off x="0" y="0"/>
          <a:ext cx="0" cy="0"/>
          <a:chOff x="0" y="0"/>
          <a:chExt cx="0" cy="0"/>
        </a:xfrm>
      </p:grpSpPr>
      <p:sp>
        <p:nvSpPr>
          <p:cNvPr id="46" name="Google Shape;46;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8" name="Google Shape;48;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9" name="Shape 49"/>
        <p:cNvGrpSpPr/>
        <p:nvPr/>
      </p:nvGrpSpPr>
      <p:grpSpPr>
        <a:xfrm>
          <a:off x="0" y="0"/>
          <a:ext cx="0" cy="0"/>
          <a:chOff x="0" y="0"/>
          <a:chExt cx="0" cy="0"/>
        </a:xfrm>
      </p:grpSpPr>
      <p:sp>
        <p:nvSpPr>
          <p:cNvPr id="50" name="Google Shape;50;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20" name="Google Shape;20;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5" name="Google Shape;25;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2" name="Google Shape;32;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9"/>
          <p:cNvSpPr txBox="1"/>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1" name="Google Shape;41;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2" name="Shape 42"/>
        <p:cNvGrpSpPr/>
        <p:nvPr/>
      </p:nvGrpSpPr>
      <p:grpSpPr>
        <a:xfrm>
          <a:off x="0" y="0"/>
          <a:ext cx="0" cy="0"/>
          <a:chOff x="0" y="0"/>
          <a:chExt cx="0" cy="0"/>
        </a:xfrm>
      </p:grpSpPr>
      <p:sp>
        <p:nvSpPr>
          <p:cNvPr id="43" name="Google Shape;43;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4" name="Google Shape;44;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pic>
        <p:nvPicPr>
          <p:cNvPr id="9" name="Google Shape;9;p1"/>
          <p:cNvPicPr preferRelativeResize="0"/>
          <p:nvPr/>
        </p:nvPicPr>
        <p:blipFill>
          <a:blip r:embed="rId12"/>
          <a:stretch>
            <a:fillRect/>
          </a:stretch>
        </p:blipFill>
        <p:spPr>
          <a:xfrm>
            <a:off x="6819900" y="0"/>
            <a:ext cx="2324100" cy="9525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3.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3.xml"/><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3.xml"/><Relationship Id="rId2" Type="http://schemas.openxmlformats.org/officeDocument/2006/relationships/image" Target="../media/image11.png"/><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4" name="Shape 54"/>
        <p:cNvGrpSpPr/>
        <p:nvPr/>
      </p:nvGrpSpPr>
      <p:grpSpPr>
        <a:xfrm>
          <a:off x="0" y="0"/>
          <a:ext cx="0" cy="0"/>
          <a:chOff x="0" y="0"/>
          <a:chExt cx="0" cy="0"/>
        </a:xfrm>
      </p:grpSpPr>
      <p:sp>
        <p:nvSpPr>
          <p:cNvPr id="55" name="Google Shape;55;p13"/>
          <p:cNvSpPr txBox="1"/>
          <p:nvPr>
            <p:ph type="ctrTitle"/>
          </p:nvPr>
        </p:nvSpPr>
        <p:spPr>
          <a:xfrm>
            <a:off x="311700" y="1011940"/>
            <a:ext cx="8520600" cy="1559400"/>
          </a:xfrm>
          <a:prstGeom prst="rect">
            <a:avLst/>
          </a:prstGeom>
        </p:spPr>
        <p:txBody>
          <a:bodyPr spcFirstLastPara="1" wrap="square" lIns="91425" tIns="91425" rIns="91425" bIns="91425" anchor="b" anchorCtr="0">
            <a:noAutofit/>
          </a:bodyPr>
          <a:lstStyle/>
          <a:p>
            <a:pPr marL="0" lvl="0" indent="0" algn="ctr" rtl="0">
              <a:lnSpc>
                <a:spcPct val="114000"/>
              </a:lnSpc>
              <a:spcBef>
                <a:spcPts val="1200"/>
              </a:spcBef>
              <a:spcAft>
                <a:spcPts val="0"/>
              </a:spcAft>
              <a:buClr>
                <a:schemeClr val="dk1"/>
              </a:buClr>
              <a:buSzPts val="1100"/>
              <a:buFont typeface="Arial" panose="020B0604020202020204"/>
              <a:buNone/>
            </a:pPr>
            <a:r>
              <a:rPr lang="en-GB" sz="3200" b="1">
                <a:latin typeface="Times New Roman" panose="02020603050405020304"/>
                <a:ea typeface="Times New Roman" panose="02020603050405020304"/>
                <a:cs typeface="Times New Roman" panose="02020603050405020304"/>
                <a:sym typeface="Times New Roman" panose="02020603050405020304"/>
              </a:rPr>
              <a:t>W</a:t>
            </a:r>
            <a:r>
              <a:rPr lang="en-IN" altLang="en-GB" sz="3200" b="1">
                <a:latin typeface="Times New Roman" panose="02020603050405020304"/>
                <a:ea typeface="Times New Roman" panose="02020603050405020304"/>
                <a:cs typeface="Times New Roman" panose="02020603050405020304"/>
                <a:sym typeface="Times New Roman" panose="02020603050405020304"/>
              </a:rPr>
              <a:t>ireless</a:t>
            </a:r>
            <a:r>
              <a:rPr lang="en-GB" sz="3200" b="1">
                <a:latin typeface="Times New Roman" panose="02020603050405020304"/>
                <a:ea typeface="Times New Roman" panose="02020603050405020304"/>
                <a:cs typeface="Times New Roman" panose="02020603050405020304"/>
                <a:sym typeface="Times New Roman" panose="02020603050405020304"/>
              </a:rPr>
              <a:t> N</a:t>
            </a:r>
            <a:r>
              <a:rPr lang="en-IN" altLang="en-GB" sz="3200" b="1">
                <a:latin typeface="Times New Roman" panose="02020603050405020304"/>
                <a:ea typeface="Times New Roman" panose="02020603050405020304"/>
                <a:cs typeface="Times New Roman" panose="02020603050405020304"/>
                <a:sym typeface="Times New Roman" panose="02020603050405020304"/>
              </a:rPr>
              <a:t>etwork</a:t>
            </a:r>
            <a:r>
              <a:rPr lang="en-GB" sz="3200" b="1">
                <a:latin typeface="Times New Roman" panose="02020603050405020304"/>
                <a:ea typeface="Times New Roman" panose="02020603050405020304"/>
                <a:cs typeface="Times New Roman" panose="02020603050405020304"/>
                <a:sym typeface="Times New Roman" panose="02020603050405020304"/>
              </a:rPr>
              <a:t> S</a:t>
            </a:r>
            <a:r>
              <a:rPr lang="en-IN" altLang="en-GB" sz="3200" b="1">
                <a:latin typeface="Times New Roman" panose="02020603050405020304"/>
                <a:ea typeface="Times New Roman" panose="02020603050405020304"/>
                <a:cs typeface="Times New Roman" panose="02020603050405020304"/>
                <a:sym typeface="Times New Roman" panose="02020603050405020304"/>
              </a:rPr>
              <a:t>imulation For Modified AODV Protocol</a:t>
            </a:r>
            <a:endParaRPr sz="3200" b="1">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115000"/>
              </a:lnSpc>
              <a:spcBef>
                <a:spcPts val="1200"/>
              </a:spcBef>
              <a:spcAft>
                <a:spcPts val="1000"/>
              </a:spcAft>
              <a:buNone/>
            </a:pPr>
            <a:endParaRPr sz="2200" b="1">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p:txBody>
      </p:sp>
      <p:sp>
        <p:nvSpPr>
          <p:cNvPr id="56" name="Google Shape;56;p13"/>
          <p:cNvSpPr txBox="1"/>
          <p:nvPr>
            <p:ph type="subTitle" idx="1"/>
          </p:nvPr>
        </p:nvSpPr>
        <p:spPr>
          <a:xfrm>
            <a:off x="311700" y="2192150"/>
            <a:ext cx="8520600" cy="240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1000" b="1">
              <a:solidFill>
                <a:schemeClr val="tx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r>
              <a:rPr lang="en-US" sz="1800" dirty="0">
                <a:solidFill>
                  <a:schemeClr val="tx1"/>
                </a:solidFill>
                <a:latin typeface="Times New Roman" panose="02020603050405020304" pitchFamily="18" charset="0"/>
                <a:cs typeface="Times New Roman" panose="02020603050405020304" pitchFamily="18" charset="0"/>
                <a:sym typeface="+mn-ea"/>
              </a:rPr>
              <a:t>Team Members</a:t>
            </a:r>
            <a:endParaRPr lang="en-US" sz="1800" dirty="0">
              <a:solidFill>
                <a:schemeClr val="tx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tx1"/>
                </a:solidFill>
                <a:latin typeface="Times New Roman" panose="02020603050405020304" pitchFamily="18" charset="0"/>
                <a:cs typeface="Times New Roman" panose="02020603050405020304" pitchFamily="18" charset="0"/>
                <a:sym typeface="+mn-ea"/>
              </a:rPr>
              <a:t>Group-D1</a:t>
            </a:r>
            <a:r>
              <a:rPr lang="en-IN" altLang="en-US" sz="1800" dirty="0">
                <a:solidFill>
                  <a:schemeClr val="tx1"/>
                </a:solidFill>
                <a:latin typeface="Times New Roman" panose="02020603050405020304" pitchFamily="18" charset="0"/>
                <a:cs typeface="Times New Roman" panose="02020603050405020304" pitchFamily="18" charset="0"/>
                <a:sym typeface="+mn-ea"/>
              </a:rPr>
              <a:t>9</a:t>
            </a:r>
            <a:endParaRPr lang="en-US" sz="1800" dirty="0">
              <a:solidFill>
                <a:schemeClr val="tx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tx1"/>
                </a:solidFill>
                <a:latin typeface="Times New Roman" panose="02020603050405020304" pitchFamily="18" charset="0"/>
                <a:cs typeface="Times New Roman" panose="02020603050405020304" pitchFamily="18" charset="0"/>
                <a:sym typeface="+mn-ea"/>
              </a:rPr>
              <a:t>D. Mohammad Abdulla - </a:t>
            </a:r>
            <a:r>
              <a:rPr lang="en-IN" altLang="en-US" sz="1800" dirty="0">
                <a:solidFill>
                  <a:schemeClr val="tx1"/>
                </a:solidFill>
                <a:latin typeface="Times New Roman" panose="02020603050405020304" pitchFamily="18" charset="0"/>
                <a:cs typeface="Times New Roman" panose="02020603050405020304" pitchFamily="18" charset="0"/>
                <a:sym typeface="+mn-ea"/>
              </a:rPr>
              <a:t> </a:t>
            </a:r>
            <a:r>
              <a:rPr lang="en-US" sz="1800" dirty="0">
                <a:solidFill>
                  <a:schemeClr val="tx1"/>
                </a:solidFill>
                <a:latin typeface="Times New Roman" panose="02020603050405020304" pitchFamily="18" charset="0"/>
                <a:cs typeface="Times New Roman" panose="02020603050405020304" pitchFamily="18" charset="0"/>
                <a:sym typeface="+mn-ea"/>
              </a:rPr>
              <a:t>BL.EN.U4AIE21044</a:t>
            </a:r>
            <a:endParaRPr lang="en-US" sz="1800" dirty="0">
              <a:solidFill>
                <a:schemeClr val="tx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tx1"/>
                </a:solidFill>
                <a:latin typeface="Times New Roman" panose="02020603050405020304" pitchFamily="18" charset="0"/>
                <a:cs typeface="Times New Roman" panose="02020603050405020304" pitchFamily="18" charset="0"/>
                <a:sym typeface="+mn-ea"/>
              </a:rPr>
              <a:t>G. </a:t>
            </a:r>
            <a:r>
              <a:rPr lang="en-US" sz="1800" dirty="0" err="1">
                <a:solidFill>
                  <a:schemeClr val="tx1"/>
                </a:solidFill>
                <a:latin typeface="Times New Roman" panose="02020603050405020304" pitchFamily="18" charset="0"/>
                <a:cs typeface="Times New Roman" panose="02020603050405020304" pitchFamily="18" charset="0"/>
                <a:sym typeface="+mn-ea"/>
              </a:rPr>
              <a:t>Tejdeep</a:t>
            </a:r>
            <a:r>
              <a:rPr lang="en-US" sz="1800" dirty="0">
                <a:solidFill>
                  <a:schemeClr val="tx1"/>
                </a:solidFill>
                <a:latin typeface="Times New Roman" panose="02020603050405020304" pitchFamily="18" charset="0"/>
                <a:cs typeface="Times New Roman" panose="02020603050405020304" pitchFamily="18" charset="0"/>
                <a:sym typeface="+mn-ea"/>
              </a:rPr>
              <a:t> Reddy          -  BL.EN.U4AIE21048</a:t>
            </a:r>
            <a:endParaRPr lang="en-US" sz="1800" dirty="0">
              <a:solidFill>
                <a:schemeClr val="tx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tx1"/>
                </a:solidFill>
                <a:latin typeface="Times New Roman" panose="02020603050405020304" pitchFamily="18" charset="0"/>
                <a:cs typeface="Times New Roman" panose="02020603050405020304" pitchFamily="18" charset="0"/>
                <a:sym typeface="+mn-ea"/>
              </a:rPr>
              <a:t>G. Mukesh Venkata Sai -</a:t>
            </a:r>
            <a:r>
              <a:rPr lang="en-IN" altLang="en-US" sz="1800" dirty="0">
                <a:solidFill>
                  <a:schemeClr val="tx1"/>
                </a:solidFill>
                <a:latin typeface="Times New Roman" panose="02020603050405020304" pitchFamily="18" charset="0"/>
                <a:cs typeface="Times New Roman" panose="02020603050405020304" pitchFamily="18" charset="0"/>
                <a:sym typeface="+mn-ea"/>
              </a:rPr>
              <a:t> </a:t>
            </a:r>
            <a:r>
              <a:rPr lang="en-US" sz="1800" dirty="0">
                <a:solidFill>
                  <a:schemeClr val="tx1"/>
                </a:solidFill>
                <a:latin typeface="Times New Roman" panose="02020603050405020304" pitchFamily="18" charset="0"/>
                <a:cs typeface="Times New Roman" panose="02020603050405020304" pitchFamily="18" charset="0"/>
                <a:sym typeface="+mn-ea"/>
              </a:rPr>
              <a:t> BL.EN.U4AIE21050</a:t>
            </a:r>
            <a:endParaRPr lang="en-US" sz="1800" dirty="0">
              <a:solidFill>
                <a:schemeClr val="tx1"/>
              </a:solidFill>
              <a:latin typeface="Times New Roman" panose="02020603050405020304" pitchFamily="18" charset="0"/>
              <a:cs typeface="Times New Roman" panose="02020603050405020304" pitchFamily="18" charset="0"/>
              <a:sym typeface="+mn-ea"/>
            </a:endParaRPr>
          </a:p>
          <a:p>
            <a:pPr marL="0" lvl="0" indent="0" algn="l" rtl="0">
              <a:spcBef>
                <a:spcPts val="0"/>
              </a:spcBef>
              <a:spcAft>
                <a:spcPts val="0"/>
              </a:spcAft>
              <a:buNone/>
            </a:pPr>
            <a:r>
              <a:rPr lang="en-IN" altLang="en-US" sz="1800" dirty="0">
                <a:solidFill>
                  <a:schemeClr val="tx1"/>
                </a:solidFill>
                <a:latin typeface="Times New Roman" panose="02020603050405020304" pitchFamily="18" charset="0"/>
                <a:cs typeface="Times New Roman" panose="02020603050405020304" pitchFamily="18" charset="0"/>
                <a:sym typeface="+mn-ea"/>
              </a:rPr>
              <a:t>S.  Srihemanth	        -  </a:t>
            </a:r>
            <a:r>
              <a:rPr lang="en-US" sz="1800" dirty="0">
                <a:solidFill>
                  <a:schemeClr val="tx1"/>
                </a:solidFill>
                <a:latin typeface="Times New Roman" panose="02020603050405020304" pitchFamily="18" charset="0"/>
                <a:cs typeface="Times New Roman" panose="02020603050405020304" pitchFamily="18" charset="0"/>
                <a:sym typeface="+mn-ea"/>
              </a:rPr>
              <a:t>BL.EN.U4AIE21</a:t>
            </a:r>
            <a:r>
              <a:rPr lang="en-IN" altLang="en-US" sz="1800" dirty="0">
                <a:solidFill>
                  <a:schemeClr val="tx1"/>
                </a:solidFill>
                <a:latin typeface="Times New Roman" panose="02020603050405020304" pitchFamily="18" charset="0"/>
                <a:cs typeface="Times New Roman" panose="02020603050405020304" pitchFamily="18" charset="0"/>
                <a:sym typeface="+mn-ea"/>
              </a:rPr>
              <a:t>123</a:t>
            </a:r>
            <a:endParaRPr lang="en-IN" altLang="en-US" sz="1800" dirty="0">
              <a:solidFill>
                <a:schemeClr val="tx1"/>
              </a:solidFill>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08" name="Shape 108"/>
        <p:cNvGrpSpPr/>
        <p:nvPr/>
      </p:nvGrpSpPr>
      <p:grpSpPr>
        <a:xfrm>
          <a:off x="0" y="0"/>
          <a:ext cx="0" cy="0"/>
          <a:chOff x="0" y="0"/>
          <a:chExt cx="0" cy="0"/>
        </a:xfrm>
      </p:grpSpPr>
      <p:sp>
        <p:nvSpPr>
          <p:cNvPr id="109" name="Google Shape;109;p22"/>
          <p:cNvSpPr txBox="1"/>
          <p:nvPr/>
        </p:nvSpPr>
        <p:spPr>
          <a:xfrm>
            <a:off x="413400" y="877175"/>
            <a:ext cx="8317200" cy="4617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en-GB" sz="1800" b="1">
                <a:solidFill>
                  <a:schemeClr val="dk1"/>
                </a:solidFill>
                <a:latin typeface="Times New Roman" panose="02020603050405020304"/>
                <a:ea typeface="Times New Roman" panose="02020603050405020304"/>
                <a:cs typeface="Times New Roman" panose="02020603050405020304"/>
                <a:sym typeface="Times New Roman" panose="02020603050405020304"/>
              </a:rPr>
              <a:t>aodv.h                                                                                        </a:t>
            </a:r>
            <a:r>
              <a:rPr lang="en-GB" sz="1800" b="1">
                <a:latin typeface="Times New Roman" panose="02020603050405020304"/>
                <a:ea typeface="Times New Roman" panose="02020603050405020304"/>
                <a:cs typeface="Times New Roman" panose="02020603050405020304"/>
                <a:sym typeface="Times New Roman" panose="02020603050405020304"/>
              </a:rPr>
              <a:t>aodv.cc</a:t>
            </a:r>
            <a:r>
              <a:rPr lang="en-GB"/>
              <a:t>    </a:t>
            </a:r>
            <a:endParaRPr lang="en-GB"/>
          </a:p>
        </p:txBody>
      </p:sp>
      <p:pic>
        <p:nvPicPr>
          <p:cNvPr id="110" name="Google Shape;110;p22"/>
          <p:cNvPicPr preferRelativeResize="0"/>
          <p:nvPr/>
        </p:nvPicPr>
        <p:blipFill>
          <a:blip r:embed="rId1"/>
          <a:stretch>
            <a:fillRect/>
          </a:stretch>
        </p:blipFill>
        <p:spPr>
          <a:xfrm>
            <a:off x="4920262" y="1338875"/>
            <a:ext cx="3776734" cy="3499825"/>
          </a:xfrm>
          <a:prstGeom prst="rect">
            <a:avLst/>
          </a:prstGeom>
          <a:noFill/>
          <a:ln>
            <a:noFill/>
          </a:ln>
        </p:spPr>
      </p:pic>
      <p:pic>
        <p:nvPicPr>
          <p:cNvPr id="111" name="Google Shape;111;p22"/>
          <p:cNvPicPr preferRelativeResize="0"/>
          <p:nvPr/>
        </p:nvPicPr>
        <p:blipFill>
          <a:blip r:embed="rId2"/>
          <a:stretch>
            <a:fillRect/>
          </a:stretch>
        </p:blipFill>
        <p:spPr>
          <a:xfrm>
            <a:off x="320200" y="1597888"/>
            <a:ext cx="4030675" cy="1063121"/>
          </a:xfrm>
          <a:prstGeom prst="rect">
            <a:avLst/>
          </a:prstGeom>
          <a:noFill/>
          <a:ln>
            <a:noFill/>
          </a:ln>
        </p:spPr>
      </p:pic>
      <p:pic>
        <p:nvPicPr>
          <p:cNvPr id="112" name="Google Shape;112;p22"/>
          <p:cNvPicPr preferRelativeResize="0"/>
          <p:nvPr/>
        </p:nvPicPr>
        <p:blipFill>
          <a:blip r:embed="rId3"/>
          <a:stretch>
            <a:fillRect/>
          </a:stretch>
        </p:blipFill>
        <p:spPr>
          <a:xfrm>
            <a:off x="320200" y="2920027"/>
            <a:ext cx="4030675" cy="14119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800" b="1">
                <a:latin typeface="Times New Roman" panose="02020603050405020304"/>
                <a:ea typeface="Times New Roman" panose="02020603050405020304"/>
                <a:cs typeface="Times New Roman" panose="02020603050405020304"/>
                <a:sym typeface="Times New Roman" panose="02020603050405020304"/>
              </a:rPr>
              <a:t>cmu-trace.cc</a:t>
            </a:r>
            <a:endParaRPr sz="1800" b="1">
              <a:latin typeface="Times New Roman" panose="02020603050405020304"/>
              <a:ea typeface="Times New Roman" panose="02020603050405020304"/>
              <a:cs typeface="Times New Roman" panose="02020603050405020304"/>
              <a:sym typeface="Times New Roman" panose="02020603050405020304"/>
            </a:endParaRPr>
          </a:p>
        </p:txBody>
      </p:sp>
      <p:pic>
        <p:nvPicPr>
          <p:cNvPr id="118" name="Google Shape;118;p23"/>
          <p:cNvPicPr preferRelativeResize="0"/>
          <p:nvPr/>
        </p:nvPicPr>
        <p:blipFill rotWithShape="1">
          <a:blip r:embed="rId1"/>
          <a:srcRect r="29248" b="38400"/>
          <a:stretch>
            <a:fillRect/>
          </a:stretch>
        </p:blipFill>
        <p:spPr>
          <a:xfrm>
            <a:off x="72250" y="1621875"/>
            <a:ext cx="4223975" cy="2603650"/>
          </a:xfrm>
          <a:prstGeom prst="rect">
            <a:avLst/>
          </a:prstGeom>
          <a:noFill/>
          <a:ln>
            <a:noFill/>
          </a:ln>
        </p:spPr>
      </p:pic>
      <p:pic>
        <p:nvPicPr>
          <p:cNvPr id="119" name="Google Shape;119;p23"/>
          <p:cNvPicPr preferRelativeResize="0"/>
          <p:nvPr/>
        </p:nvPicPr>
        <p:blipFill rotWithShape="1">
          <a:blip r:embed="rId2"/>
          <a:srcRect l="14361" b="67279"/>
          <a:stretch>
            <a:fillRect/>
          </a:stretch>
        </p:blipFill>
        <p:spPr>
          <a:xfrm>
            <a:off x="4881225" y="2964650"/>
            <a:ext cx="3711498" cy="1394276"/>
          </a:xfrm>
          <a:prstGeom prst="rect">
            <a:avLst/>
          </a:prstGeom>
          <a:noFill/>
          <a:ln>
            <a:noFill/>
          </a:ln>
        </p:spPr>
      </p:pic>
      <p:pic>
        <p:nvPicPr>
          <p:cNvPr id="120" name="Google Shape;120;p23"/>
          <p:cNvPicPr preferRelativeResize="0"/>
          <p:nvPr/>
        </p:nvPicPr>
        <p:blipFill rotWithShape="1">
          <a:blip r:embed="rId1"/>
          <a:srcRect l="10833" t="61407" b="963"/>
          <a:stretch>
            <a:fillRect/>
          </a:stretch>
        </p:blipFill>
        <p:spPr>
          <a:xfrm>
            <a:off x="4363975" y="1294050"/>
            <a:ext cx="4666675" cy="13942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24" name="Shape 124"/>
        <p:cNvGrpSpPr/>
        <p:nvPr/>
      </p:nvGrpSpPr>
      <p:grpSpPr>
        <a:xfrm>
          <a:off x="0" y="0"/>
          <a:ext cx="0" cy="0"/>
          <a:chOff x="0" y="0"/>
          <a:chExt cx="0" cy="0"/>
        </a:xfrm>
      </p:grpSpPr>
      <p:sp>
        <p:nvSpPr>
          <p:cNvPr id="125" name="Google Shape;125;p24"/>
          <p:cNvSpPr txBox="1"/>
          <p:nvPr>
            <p:ph type="body" idx="1"/>
          </p:nvPr>
        </p:nvSpPr>
        <p:spPr>
          <a:xfrm>
            <a:off x="311700" y="354025"/>
            <a:ext cx="8520600" cy="647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2800" b="1">
                <a:solidFill>
                  <a:schemeClr val="dk1"/>
                </a:solidFill>
                <a:latin typeface="Times New Roman" panose="02020603050405020304"/>
                <a:ea typeface="Times New Roman" panose="02020603050405020304"/>
                <a:cs typeface="Times New Roman" panose="02020603050405020304"/>
                <a:sym typeface="Times New Roman" panose="02020603050405020304"/>
              </a:rPr>
              <a:t>OUTPUT - </a:t>
            </a:r>
            <a:r>
              <a:rPr lang="en-GB" sz="2800" b="1">
                <a:solidFill>
                  <a:schemeClr val="dk1"/>
                </a:solidFill>
                <a:latin typeface="Times New Roman" panose="02020603050405020304"/>
                <a:ea typeface="Times New Roman" panose="02020603050405020304"/>
                <a:cs typeface="Times New Roman" panose="02020603050405020304"/>
                <a:sym typeface="Times New Roman" panose="02020603050405020304"/>
              </a:rPr>
              <a:t>NAM FILE </a:t>
            </a:r>
            <a:r>
              <a:rPr lang="en-GB" sz="2550" b="1">
                <a:solidFill>
                  <a:schemeClr val="dk1"/>
                </a:solidFill>
              </a:rPr>
              <a:t>   </a:t>
            </a:r>
            <a:r>
              <a:rPr lang="en-GB" b="1">
                <a:solidFill>
                  <a:schemeClr val="dk1"/>
                </a:solidFill>
              </a:rPr>
              <a:t>                                                                                  </a:t>
            </a:r>
            <a:endParaRPr b="1">
              <a:solidFill>
                <a:schemeClr val="dk1"/>
              </a:solidFill>
            </a:endParaRPr>
          </a:p>
        </p:txBody>
      </p:sp>
      <p:pic>
        <p:nvPicPr>
          <p:cNvPr id="2" name="Picture 1"/>
          <p:cNvPicPr>
            <a:picLocks noChangeAspect="1"/>
          </p:cNvPicPr>
          <p:nvPr/>
        </p:nvPicPr>
        <p:blipFill>
          <a:blip r:embed="rId1"/>
          <a:stretch>
            <a:fillRect/>
          </a:stretch>
        </p:blipFill>
        <p:spPr>
          <a:xfrm>
            <a:off x="311785" y="1576070"/>
            <a:ext cx="4064000" cy="2476500"/>
          </a:xfrm>
          <a:prstGeom prst="rect">
            <a:avLst/>
          </a:prstGeom>
        </p:spPr>
      </p:pic>
      <p:pic>
        <p:nvPicPr>
          <p:cNvPr id="3" name="Picture 2"/>
          <p:cNvPicPr>
            <a:picLocks noChangeAspect="1"/>
          </p:cNvPicPr>
          <p:nvPr/>
        </p:nvPicPr>
        <p:blipFill>
          <a:blip r:embed="rId2"/>
          <a:stretch>
            <a:fillRect/>
          </a:stretch>
        </p:blipFill>
        <p:spPr>
          <a:xfrm>
            <a:off x="4628515" y="1576070"/>
            <a:ext cx="4097655" cy="246062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275275" y="232775"/>
            <a:ext cx="29481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b="1"/>
              <a:t>TRACE FILE</a:t>
            </a:r>
            <a:endParaRPr sz="2200" b="1"/>
          </a:p>
        </p:txBody>
      </p:sp>
      <p:pic>
        <p:nvPicPr>
          <p:cNvPr id="132" name="Google Shape;132;p25"/>
          <p:cNvPicPr preferRelativeResize="0"/>
          <p:nvPr/>
        </p:nvPicPr>
        <p:blipFill>
          <a:blip r:embed="rId1"/>
          <a:stretch>
            <a:fillRect/>
          </a:stretch>
        </p:blipFill>
        <p:spPr>
          <a:xfrm>
            <a:off x="333800" y="750400"/>
            <a:ext cx="6393448" cy="42867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36" name="Shape 136"/>
        <p:cNvGrpSpPr/>
        <p:nvPr/>
      </p:nvGrpSpPr>
      <p:grpSpPr>
        <a:xfrm>
          <a:off x="0" y="0"/>
          <a:ext cx="0" cy="0"/>
          <a:chOff x="0" y="0"/>
          <a:chExt cx="0" cy="0"/>
        </a:xfrm>
      </p:grpSpPr>
      <p:sp>
        <p:nvSpPr>
          <p:cNvPr id="137" name="Google Shape;137;p26"/>
          <p:cNvSpPr txBox="1"/>
          <p:nvPr>
            <p:ph type="body" idx="1"/>
          </p:nvPr>
        </p:nvSpPr>
        <p:spPr>
          <a:xfrm>
            <a:off x="311700" y="151675"/>
            <a:ext cx="8520600" cy="34152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0"/>
              </a:spcAft>
              <a:buNone/>
            </a:pPr>
            <a:endParaRPr sz="9600" b="1">
              <a:solidFill>
                <a:schemeClr val="dk1"/>
              </a:solidFill>
            </a:endParaRPr>
          </a:p>
          <a:p>
            <a:pPr marL="0" lvl="0" indent="0" algn="ctr" rtl="0">
              <a:spcBef>
                <a:spcPts val="1200"/>
              </a:spcBef>
              <a:spcAft>
                <a:spcPts val="1200"/>
              </a:spcAft>
              <a:buNone/>
            </a:pPr>
            <a:r>
              <a:rPr lang="en-GB" sz="9600" b="1">
                <a:solidFill>
                  <a:schemeClr val="dk1"/>
                </a:solidFill>
              </a:rPr>
              <a:t>THANK YOU</a:t>
            </a:r>
            <a:endParaRPr sz="9600" b="1">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220100"/>
            <a:ext cx="8520600" cy="62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200" b="1" u="sng"/>
              <a:t>CONTENT</a:t>
            </a:r>
            <a:endParaRPr sz="3200" b="1" u="sng"/>
          </a:p>
        </p:txBody>
      </p:sp>
      <p:sp>
        <p:nvSpPr>
          <p:cNvPr id="62" name="Google Shape;62;p14"/>
          <p:cNvSpPr txBox="1"/>
          <p:nvPr>
            <p:ph type="body" idx="1"/>
          </p:nvPr>
        </p:nvSpPr>
        <p:spPr>
          <a:xfrm>
            <a:off x="311700" y="1023600"/>
            <a:ext cx="8520600" cy="41199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Clr>
                <a:srgbClr val="000000"/>
              </a:buClr>
              <a:buSzPts val="2000"/>
              <a:buFont typeface="Times New Roman" panose="02020603050405020304"/>
              <a:buChar char="●"/>
            </a:pPr>
            <a:r>
              <a:rPr lang="en-GB" sz="2000">
                <a:solidFill>
                  <a:srgbClr val="000000"/>
                </a:solidFill>
                <a:latin typeface="Times New Roman" panose="02020603050405020304"/>
                <a:ea typeface="Times New Roman" panose="02020603050405020304"/>
                <a:cs typeface="Times New Roman" panose="02020603050405020304"/>
                <a:sym typeface="Times New Roman" panose="02020603050405020304"/>
              </a:rPr>
              <a:t>PROBLEM STATEMENT</a:t>
            </a:r>
            <a:endParaRPr sz="20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200000"/>
              </a:lnSpc>
              <a:spcBef>
                <a:spcPts val="0"/>
              </a:spcBef>
              <a:spcAft>
                <a:spcPts val="0"/>
              </a:spcAft>
              <a:buClr>
                <a:srgbClr val="000000"/>
              </a:buClr>
              <a:buSzPts val="2000"/>
              <a:buFont typeface="Times New Roman" panose="02020603050405020304"/>
              <a:buChar char="●"/>
            </a:pPr>
            <a:r>
              <a:rPr lang="en-GB" sz="2000">
                <a:solidFill>
                  <a:srgbClr val="000000"/>
                </a:solidFill>
                <a:latin typeface="Times New Roman" panose="02020603050405020304"/>
                <a:ea typeface="Times New Roman" panose="02020603050405020304"/>
                <a:cs typeface="Times New Roman" panose="02020603050405020304"/>
                <a:sym typeface="Times New Roman" panose="02020603050405020304"/>
              </a:rPr>
              <a:t>WIRELESS TRACE FORMAT</a:t>
            </a:r>
            <a:endParaRPr sz="20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200000"/>
              </a:lnSpc>
              <a:spcBef>
                <a:spcPts val="0"/>
              </a:spcBef>
              <a:spcAft>
                <a:spcPts val="0"/>
              </a:spcAft>
              <a:buClr>
                <a:srgbClr val="000000"/>
              </a:buClr>
              <a:buSzPts val="2000"/>
              <a:buFont typeface="Times New Roman" panose="02020603050405020304"/>
              <a:buChar char="●"/>
            </a:pPr>
            <a:r>
              <a:rPr lang="en-GB" sz="2000">
                <a:solidFill>
                  <a:srgbClr val="000000"/>
                </a:solidFill>
                <a:latin typeface="Times New Roman" panose="02020603050405020304"/>
                <a:ea typeface="Times New Roman" panose="02020603050405020304"/>
                <a:cs typeface="Times New Roman" panose="02020603050405020304"/>
                <a:sym typeface="Times New Roman" panose="02020603050405020304"/>
              </a:rPr>
              <a:t>AODV</a:t>
            </a:r>
            <a:endParaRPr sz="20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200000"/>
              </a:lnSpc>
              <a:spcBef>
                <a:spcPts val="0"/>
              </a:spcBef>
              <a:spcAft>
                <a:spcPts val="0"/>
              </a:spcAft>
              <a:buClr>
                <a:srgbClr val="000000"/>
              </a:buClr>
              <a:buSzPts val="2000"/>
              <a:buFont typeface="Times New Roman" panose="02020603050405020304"/>
              <a:buChar char="●"/>
            </a:pPr>
            <a:r>
              <a:rPr lang="en-GB" sz="2000">
                <a:solidFill>
                  <a:srgbClr val="000000"/>
                </a:solidFill>
                <a:latin typeface="Times New Roman" panose="02020603050405020304"/>
                <a:ea typeface="Times New Roman" panose="02020603050405020304"/>
                <a:cs typeface="Times New Roman" panose="02020603050405020304"/>
                <a:sym typeface="Times New Roman" panose="02020603050405020304"/>
              </a:rPr>
              <a:t>MODIFYING THE EXISTING AODV PROTOCOL</a:t>
            </a:r>
            <a:endParaRPr sz="20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200000"/>
              </a:lnSpc>
              <a:spcBef>
                <a:spcPts val="0"/>
              </a:spcBef>
              <a:spcAft>
                <a:spcPts val="0"/>
              </a:spcAft>
              <a:buClr>
                <a:srgbClr val="000000"/>
              </a:buClr>
              <a:buSzPts val="2000"/>
              <a:buFont typeface="Times New Roman" panose="02020603050405020304"/>
              <a:buChar char="●"/>
            </a:pPr>
            <a:r>
              <a:rPr lang="en-GB" sz="2000">
                <a:solidFill>
                  <a:srgbClr val="000000"/>
                </a:solidFill>
                <a:latin typeface="Times New Roman" panose="02020603050405020304"/>
                <a:ea typeface="Times New Roman" panose="02020603050405020304"/>
                <a:cs typeface="Times New Roman" panose="02020603050405020304"/>
                <a:sym typeface="Times New Roman" panose="02020603050405020304"/>
              </a:rPr>
              <a:t>CODE</a:t>
            </a:r>
            <a:endParaRPr sz="20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200000"/>
              </a:lnSpc>
              <a:spcBef>
                <a:spcPts val="0"/>
              </a:spcBef>
              <a:spcAft>
                <a:spcPts val="0"/>
              </a:spcAft>
              <a:buClr>
                <a:srgbClr val="000000"/>
              </a:buClr>
              <a:buSzPts val="2000"/>
              <a:buFont typeface="Times New Roman" panose="02020603050405020304"/>
              <a:buChar char="●"/>
            </a:pPr>
            <a:r>
              <a:rPr lang="en-GB" sz="2000">
                <a:solidFill>
                  <a:srgbClr val="000000"/>
                </a:solidFill>
                <a:latin typeface="Times New Roman" panose="02020603050405020304"/>
                <a:ea typeface="Times New Roman" panose="02020603050405020304"/>
                <a:cs typeface="Times New Roman" panose="02020603050405020304"/>
                <a:sym typeface="Times New Roman" panose="02020603050405020304"/>
              </a:rPr>
              <a:t>RESULTS</a:t>
            </a:r>
            <a:endParaRPr sz="20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0" algn="l" rtl="0">
              <a:lnSpc>
                <a:spcPct val="250000"/>
              </a:lnSpc>
              <a:spcBef>
                <a:spcPts val="0"/>
              </a:spcBef>
              <a:spcAft>
                <a:spcPts val="0"/>
              </a:spcAft>
              <a:buNone/>
            </a:pPr>
            <a:endParaRPr sz="22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just" rtl="0">
              <a:spcBef>
                <a:spcPts val="0"/>
              </a:spcBef>
              <a:spcAft>
                <a:spcPts val="0"/>
              </a:spcAft>
              <a:buNone/>
            </a:pPr>
            <a:r>
              <a:rPr lang="en-GB" b="1"/>
              <a:t>PROBLEM STATEMENT</a:t>
            </a:r>
            <a:endParaRPr b="1"/>
          </a:p>
        </p:txBody>
      </p:sp>
      <p:sp>
        <p:nvSpPr>
          <p:cNvPr id="68" name="Google Shape;68;p15"/>
          <p:cNvSpPr txBox="1"/>
          <p:nvPr>
            <p:ph type="body" idx="1"/>
          </p:nvPr>
        </p:nvSpPr>
        <p:spPr>
          <a:xfrm>
            <a:off x="311700" y="1182825"/>
            <a:ext cx="8520600" cy="3416400"/>
          </a:xfrm>
          <a:prstGeom prst="rect">
            <a:avLst/>
          </a:prstGeom>
        </p:spPr>
        <p:txBody>
          <a:bodyPr spcFirstLastPara="1" wrap="square" lIns="91425" tIns="91425" rIns="91425" bIns="91425" anchor="t" anchorCtr="0">
            <a:noAutofit/>
          </a:bodyPr>
          <a:lstStyle/>
          <a:p>
            <a:pPr marL="0" lvl="0" indent="457200" algn="just" rtl="0">
              <a:lnSpc>
                <a:spcPct val="200000"/>
              </a:lnSpc>
              <a:spcBef>
                <a:spcPts val="0"/>
              </a:spcBef>
              <a:spcAft>
                <a:spcPts val="0"/>
              </a:spcAft>
              <a:buClr>
                <a:schemeClr val="dk1"/>
              </a:buClr>
              <a:buSzPts val="1100"/>
              <a:buFont typeface="Arial" panose="020B0604020202020204"/>
              <a:buNone/>
            </a:pPr>
            <a:r>
              <a:rPr lang="en-GB" sz="1600">
                <a:solidFill>
                  <a:schemeClr val="dk1"/>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Implement the new routing protocol which modifies the existing AODV protocol. The change required is in the routing process:An extra information: Length of the packet – a value calculated by looking the number of bytes when a packet is received need to be used to route the packet. Larger sized packet has to be routed to best route and smaller sized packet has to be routed to next best route available. To verify the working of modified protocol, simulate a wireless network consisting of 6 mobile nodes (n0 –n5). Use the modified routing protocol. </a:t>
            </a:r>
            <a:r>
              <a:rPr lang="en-GB" b="1">
                <a:solidFill>
                  <a:schemeClr val="dk1"/>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 </a:t>
            </a:r>
            <a:endParaRPr b="1">
              <a:solidFill>
                <a:schemeClr val="dk1"/>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457200" algn="just" rtl="0">
              <a:lnSpc>
                <a:spcPct val="114000"/>
              </a:lnSpc>
              <a:spcBef>
                <a:spcPts val="0"/>
              </a:spcBef>
              <a:spcAft>
                <a:spcPts val="0"/>
              </a:spcAft>
              <a:buClr>
                <a:schemeClr val="dk1"/>
              </a:buClr>
              <a:buSzPts val="1100"/>
              <a:buFont typeface="Arial" panose="020B0604020202020204"/>
              <a:buNone/>
            </a:pPr>
            <a:endParaRPr sz="20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1200"/>
              </a:spcAft>
              <a:buNone/>
            </a:pP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2205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620" b="1">
                <a:latin typeface="Times New Roman" panose="02020603050405020304"/>
                <a:ea typeface="Times New Roman" panose="02020603050405020304"/>
                <a:cs typeface="Times New Roman" panose="02020603050405020304"/>
                <a:sym typeface="Times New Roman" panose="02020603050405020304"/>
              </a:rPr>
              <a:t>AODV</a:t>
            </a:r>
            <a:endParaRPr sz="2620" b="1">
              <a:latin typeface="Times New Roman" panose="02020603050405020304"/>
              <a:ea typeface="Times New Roman" panose="02020603050405020304"/>
              <a:cs typeface="Times New Roman" panose="02020603050405020304"/>
              <a:sym typeface="Times New Roman" panose="02020603050405020304"/>
            </a:endParaRPr>
          </a:p>
        </p:txBody>
      </p:sp>
      <p:sp>
        <p:nvSpPr>
          <p:cNvPr id="74" name="Google Shape;74;p16"/>
          <p:cNvSpPr txBox="1"/>
          <p:nvPr>
            <p:ph type="body" idx="1"/>
          </p:nvPr>
        </p:nvSpPr>
        <p:spPr>
          <a:xfrm>
            <a:off x="270875" y="793225"/>
            <a:ext cx="8520600" cy="4153500"/>
          </a:xfrm>
          <a:prstGeom prst="rect">
            <a:avLst/>
          </a:prstGeom>
        </p:spPr>
        <p:txBody>
          <a:bodyPr spcFirstLastPara="1" wrap="square" lIns="91425" tIns="91425" rIns="91425" bIns="91425" anchor="t" anchorCtr="0">
            <a:normAutofit/>
          </a:bodyPr>
          <a:lstStyle/>
          <a:p>
            <a:pPr marL="457200" lvl="0" indent="-330200" algn="l" rtl="0">
              <a:lnSpc>
                <a:spcPct val="115000"/>
              </a:lnSpc>
              <a:spcBef>
                <a:spcPts val="0"/>
              </a:spcBef>
              <a:spcAft>
                <a:spcPts val="0"/>
              </a:spcAft>
              <a:buClr>
                <a:schemeClr val="dk1"/>
              </a:buClr>
              <a:buSzPts val="1600"/>
              <a:buChar char="●"/>
            </a:pP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The Ad hoc On-Demand Distance Vector (AODV) is a loop-free protocol that enables dynamic, self-starting, multihop routing between participating mobile nodes wishing to establish and maintain an ad hoc network.</a:t>
            </a:r>
            <a:endParaRPr sz="1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30200" algn="l" rtl="0">
              <a:lnSpc>
                <a:spcPct val="115000"/>
              </a:lnSpc>
              <a:spcBef>
                <a:spcPts val="0"/>
              </a:spcBef>
              <a:spcAft>
                <a:spcPts val="0"/>
              </a:spcAft>
              <a:buClr>
                <a:schemeClr val="dk1"/>
              </a:buClr>
              <a:buSzPts val="1600"/>
              <a:buFont typeface="Times New Roman" panose="02020603050405020304"/>
              <a:buChar char="●"/>
            </a:pP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It allows mobile nodes to obtain routes quickly for new destinations, and does not require nodes to maintain routes to destinations that are not in active communication.</a:t>
            </a:r>
            <a:endParaRPr sz="1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30200" algn="l" rtl="0">
              <a:lnSpc>
                <a:spcPct val="115000"/>
              </a:lnSpc>
              <a:spcBef>
                <a:spcPts val="0"/>
              </a:spcBef>
              <a:spcAft>
                <a:spcPts val="0"/>
              </a:spcAft>
              <a:buClr>
                <a:schemeClr val="dk1"/>
              </a:buClr>
              <a:buSzPts val="1600"/>
              <a:buFont typeface="Times New Roman" panose="02020603050405020304"/>
              <a:buChar char="●"/>
            </a:pP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It also allows mobile nodes to respond to link breakages and changes in network topology in a timely manner. </a:t>
            </a:r>
            <a:endParaRPr sz="1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30200" algn="l" rtl="0">
              <a:lnSpc>
                <a:spcPct val="115000"/>
              </a:lnSpc>
              <a:spcBef>
                <a:spcPts val="0"/>
              </a:spcBef>
              <a:spcAft>
                <a:spcPts val="0"/>
              </a:spcAft>
              <a:buClr>
                <a:schemeClr val="dk1"/>
              </a:buClr>
              <a:buSzPts val="1600"/>
              <a:buFont typeface="Times New Roman" panose="02020603050405020304"/>
              <a:buChar char="●"/>
            </a:pP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One distinguishing feature of AODV is its use of a destination sequence number for each route entry. </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Given the choice between two routes to a destination, a requesting node is required to select the one with the greatest sequence number.</a:t>
            </a:r>
            <a:endParaRPr sz="1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30200" algn="l" rtl="0">
              <a:lnSpc>
                <a:spcPct val="115000"/>
              </a:lnSpc>
              <a:spcBef>
                <a:spcPts val="0"/>
              </a:spcBef>
              <a:spcAft>
                <a:spcPts val="0"/>
              </a:spcAft>
              <a:buClr>
                <a:schemeClr val="dk1"/>
              </a:buClr>
              <a:buSzPts val="1600"/>
              <a:buFont typeface="Times New Roman" panose="02020603050405020304"/>
              <a:buChar char="●"/>
            </a:pP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Route Requests (RREQs), Route Replies (RREPs), and Route Errors (RERRs) are the message types defined by AODV. On receipt of the three AODV messages: RREQ, RREP and RERR, the nodes update the next hop, sequence number and the hop counts of their routes in such a way as to satisfy the constraint mentioned below.</a:t>
            </a:r>
            <a:endParaRPr sz="1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sp>
        <p:nvSpPr>
          <p:cNvPr id="79" name="Google Shape;79;p17"/>
          <p:cNvSpPr txBox="1"/>
          <p:nvPr>
            <p:ph type="body" idx="1"/>
          </p:nvPr>
        </p:nvSpPr>
        <p:spPr>
          <a:xfrm>
            <a:off x="311700" y="857250"/>
            <a:ext cx="8520600" cy="39597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chemeClr val="dk1"/>
              </a:buClr>
              <a:buSzPts val="1600"/>
              <a:buFont typeface="Times New Roman" panose="02020603050405020304"/>
              <a:buChar char="●"/>
            </a:pP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At each node, AODV maintains a routing table. The routing table entry for a destination contains three essential fields: a next hop node, a sequence number and a hop count. </a:t>
            </a:r>
            <a:endParaRPr sz="1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30200" algn="l" rtl="0">
              <a:spcBef>
                <a:spcPts val="1200"/>
              </a:spcBef>
              <a:spcAft>
                <a:spcPts val="0"/>
              </a:spcAft>
              <a:buClr>
                <a:schemeClr val="dk1"/>
              </a:buClr>
              <a:buSzPts val="1600"/>
              <a:buFont typeface="Times New Roman" panose="02020603050405020304"/>
              <a:buChar char="●"/>
            </a:pP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Suppose we have two nodes ‘a’ and ‘b’ such that ‘b’ is the next hop of ‘a’ to some destination ‘d’. Also, suppose the sequence number and hop count of the routes to ‘d’ at ‘a’ and ‘b’ are (seq</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a</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 hct</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a</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 and (seq</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b</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 hct</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b</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 respectively. Then the AODV protocol maintains the following property at all times:</a:t>
            </a:r>
            <a:endParaRPr sz="1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150000"/>
              </a:lnSpc>
              <a:spcBef>
                <a:spcPts val="1200"/>
              </a:spcBef>
              <a:spcAft>
                <a:spcPts val="0"/>
              </a:spcAft>
              <a:buClr>
                <a:schemeClr val="dk1"/>
              </a:buClr>
              <a:buSzPts val="1100"/>
              <a:buFont typeface="Arial" panose="020B0604020202020204"/>
              <a:buNone/>
            </a:pP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(seq</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a</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 &lt; seq</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b</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 OR (seq</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a</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 = seq</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b</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 AND hct</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a</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 &gt; hct</a:t>
            </a:r>
            <a:r>
              <a:rPr lang="en-GB" sz="1600" baseline="-25000">
                <a:solidFill>
                  <a:schemeClr val="dk1"/>
                </a:solidFill>
                <a:latin typeface="Times New Roman" panose="02020603050405020304"/>
                <a:ea typeface="Times New Roman" panose="02020603050405020304"/>
                <a:cs typeface="Times New Roman" panose="02020603050405020304"/>
                <a:sym typeface="Times New Roman" panose="02020603050405020304"/>
              </a:rPr>
              <a:t>b</a:t>
            </a: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endParaRPr sz="1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0" algn="l" rtl="0">
              <a:lnSpc>
                <a:spcPct val="150000"/>
              </a:lnSpc>
              <a:spcBef>
                <a:spcPts val="1000"/>
              </a:spcBef>
              <a:spcAft>
                <a:spcPts val="1000"/>
              </a:spcAft>
              <a:buNone/>
            </a:pPr>
            <a:r>
              <a:rPr lang="en-GB" sz="1600">
                <a:solidFill>
                  <a:schemeClr val="dk1"/>
                </a:solidFill>
                <a:latin typeface="Times New Roman" panose="02020603050405020304"/>
                <a:ea typeface="Times New Roman" panose="02020603050405020304"/>
                <a:cs typeface="Times New Roman" panose="02020603050405020304"/>
                <a:sym typeface="Times New Roman" panose="02020603050405020304"/>
              </a:rPr>
              <a:t>In other words, ‘b’ either has a newer route to ‘d’ than ‘a’, or ‘a’ has a shorter route that is equally recent. Under this constraint, the protocol is guaranteed to be free of routing loops.</a:t>
            </a:r>
            <a:endParaRPr sz="1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600" b="1">
                <a:highlight>
                  <a:srgbClr val="FFFFFF"/>
                </a:highlight>
                <a:latin typeface="Times New Roman" panose="02020603050405020304"/>
                <a:ea typeface="Times New Roman" panose="02020603050405020304"/>
                <a:cs typeface="Times New Roman" panose="02020603050405020304"/>
                <a:sym typeface="Times New Roman" panose="02020603050405020304"/>
              </a:rPr>
              <a:t>WIRELESS TRACE FORMAT</a:t>
            </a:r>
            <a:endParaRPr sz="2600" b="1">
              <a:latin typeface="Times New Roman" panose="02020603050405020304"/>
              <a:ea typeface="Times New Roman" panose="02020603050405020304"/>
              <a:cs typeface="Times New Roman" panose="02020603050405020304"/>
              <a:sym typeface="Times New Roman" panose="02020603050405020304"/>
            </a:endParaRPr>
          </a:p>
        </p:txBody>
      </p:sp>
      <p:sp>
        <p:nvSpPr>
          <p:cNvPr id="85" name="Google Shape;85;p18"/>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sz="2000">
              <a:solidFill>
                <a:schemeClr val="dk1"/>
              </a:solidFill>
              <a:highlight>
                <a:srgbClr val="FFFFFF"/>
              </a:highlight>
            </a:endParaRPr>
          </a:p>
          <a:p>
            <a:pPr marL="914400" lvl="0" indent="0" algn="l" rtl="0">
              <a:lnSpc>
                <a:spcPct val="150000"/>
              </a:lnSpc>
              <a:spcBef>
                <a:spcPts val="0"/>
              </a:spcBef>
              <a:spcAft>
                <a:spcPts val="1200"/>
              </a:spcAft>
              <a:buNone/>
            </a:pPr>
            <a:endParaRPr sz="2000">
              <a:solidFill>
                <a:schemeClr val="dk1"/>
              </a:solidFill>
            </a:endParaRPr>
          </a:p>
        </p:txBody>
      </p:sp>
      <p:pic>
        <p:nvPicPr>
          <p:cNvPr id="86" name="Google Shape;86;p18"/>
          <p:cNvPicPr preferRelativeResize="0"/>
          <p:nvPr/>
        </p:nvPicPr>
        <p:blipFill>
          <a:blip r:embed="rId1"/>
          <a:stretch>
            <a:fillRect/>
          </a:stretch>
        </p:blipFill>
        <p:spPr>
          <a:xfrm>
            <a:off x="1428688" y="1303375"/>
            <a:ext cx="6286625" cy="3369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90" name="Shape 90"/>
        <p:cNvGrpSpPr/>
        <p:nvPr/>
      </p:nvGrpSpPr>
      <p:grpSpPr>
        <a:xfrm>
          <a:off x="0" y="0"/>
          <a:ext cx="0" cy="0"/>
          <a:chOff x="0" y="0"/>
          <a:chExt cx="0" cy="0"/>
        </a:xfrm>
      </p:grpSpPr>
      <p:sp>
        <p:nvSpPr>
          <p:cNvPr id="91" name="Google Shape;91;p19"/>
          <p:cNvSpPr txBox="1"/>
          <p:nvPr>
            <p:ph type="title"/>
          </p:nvPr>
        </p:nvSpPr>
        <p:spPr>
          <a:xfrm>
            <a:off x="187850" y="2483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latin typeface="Times New Roman" panose="02020603050405020304"/>
                <a:ea typeface="Times New Roman" panose="02020603050405020304"/>
                <a:cs typeface="Times New Roman" panose="02020603050405020304"/>
                <a:sym typeface="Times New Roman" panose="02020603050405020304"/>
              </a:rPr>
              <a:t>Example trace file</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2" name="Picture 1"/>
          <p:cNvPicPr>
            <a:picLocks noChangeAspect="1"/>
          </p:cNvPicPr>
          <p:nvPr/>
        </p:nvPicPr>
        <p:blipFill>
          <a:blip r:embed="rId1"/>
          <a:stretch>
            <a:fillRect/>
          </a:stretch>
        </p:blipFill>
        <p:spPr>
          <a:xfrm>
            <a:off x="395605" y="991870"/>
            <a:ext cx="7698105" cy="40982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GB" sz="2220" b="1">
                <a:latin typeface="Times New Roman" panose="02020603050405020304"/>
                <a:ea typeface="Times New Roman" panose="02020603050405020304"/>
                <a:cs typeface="Times New Roman" panose="02020603050405020304"/>
                <a:sym typeface="Times New Roman" panose="02020603050405020304"/>
              </a:rPr>
              <a:t>MODIFYING THE EXISTING AODV PROTOCOL</a:t>
            </a:r>
            <a:endParaRPr sz="2220" b="1">
              <a:latin typeface="Times New Roman" panose="02020603050405020304"/>
              <a:ea typeface="Times New Roman" panose="02020603050405020304"/>
              <a:cs typeface="Times New Roman" panose="02020603050405020304"/>
              <a:sym typeface="Times New Roman" panose="02020603050405020304"/>
            </a:endParaRPr>
          </a:p>
        </p:txBody>
      </p:sp>
      <p:sp>
        <p:nvSpPr>
          <p:cNvPr id="98" name="Google Shape;98;p20"/>
          <p:cNvSpPr txBox="1"/>
          <p:nvPr/>
        </p:nvSpPr>
        <p:spPr>
          <a:xfrm>
            <a:off x="334925" y="1204125"/>
            <a:ext cx="8492700" cy="2955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a:latin typeface="Times New Roman" panose="02020603050405020304"/>
                <a:ea typeface="Times New Roman" panose="02020603050405020304"/>
                <a:cs typeface="Times New Roman" panose="02020603050405020304"/>
                <a:sym typeface="Times New Roman" panose="02020603050405020304"/>
              </a:rPr>
              <a:t>The following files of existing protocol are modified to add packet length</a:t>
            </a:r>
            <a:endParaRPr sz="20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endParaRPr sz="2000">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200000"/>
              </a:lnSpc>
              <a:spcBef>
                <a:spcPts val="0"/>
              </a:spcBef>
              <a:spcAft>
                <a:spcPts val="0"/>
              </a:spcAft>
              <a:buSzPts val="2000"/>
              <a:buFont typeface="Times New Roman" panose="02020603050405020304"/>
              <a:buChar char="●"/>
            </a:pPr>
            <a:r>
              <a:rPr lang="en-GB" sz="2000">
                <a:latin typeface="Times New Roman" panose="02020603050405020304"/>
                <a:ea typeface="Times New Roman" panose="02020603050405020304"/>
                <a:cs typeface="Times New Roman" panose="02020603050405020304"/>
                <a:sym typeface="Times New Roman" panose="02020603050405020304"/>
              </a:rPr>
              <a:t>aodv_packet.h</a:t>
            </a:r>
            <a:endParaRPr sz="2000">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200000"/>
              </a:lnSpc>
              <a:spcBef>
                <a:spcPts val="0"/>
              </a:spcBef>
              <a:spcAft>
                <a:spcPts val="0"/>
              </a:spcAft>
              <a:buSzPts val="2000"/>
              <a:buFont typeface="Times New Roman" panose="02020603050405020304"/>
              <a:buChar char="●"/>
            </a:pPr>
            <a:r>
              <a:rPr lang="en-GB" sz="2000">
                <a:latin typeface="Times New Roman" panose="02020603050405020304"/>
                <a:ea typeface="Times New Roman" panose="02020603050405020304"/>
                <a:cs typeface="Times New Roman" panose="02020603050405020304"/>
                <a:sym typeface="Times New Roman" panose="02020603050405020304"/>
              </a:rPr>
              <a:t>aodv.h</a:t>
            </a:r>
            <a:endParaRPr sz="2000">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200000"/>
              </a:lnSpc>
              <a:spcBef>
                <a:spcPts val="0"/>
              </a:spcBef>
              <a:spcAft>
                <a:spcPts val="0"/>
              </a:spcAft>
              <a:buSzPts val="2000"/>
              <a:buFont typeface="Times New Roman" panose="02020603050405020304"/>
              <a:buChar char="●"/>
            </a:pPr>
            <a:r>
              <a:rPr lang="en-GB" sz="2000">
                <a:latin typeface="Times New Roman" panose="02020603050405020304"/>
                <a:ea typeface="Times New Roman" panose="02020603050405020304"/>
                <a:cs typeface="Times New Roman" panose="02020603050405020304"/>
                <a:sym typeface="Times New Roman" panose="02020603050405020304"/>
              </a:rPr>
              <a:t>aodv.cc</a:t>
            </a:r>
            <a:endParaRPr sz="2000">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200000"/>
              </a:lnSpc>
              <a:spcBef>
                <a:spcPts val="0"/>
              </a:spcBef>
              <a:spcAft>
                <a:spcPts val="0"/>
              </a:spcAft>
              <a:buSzPts val="2000"/>
              <a:buFont typeface="Times New Roman" panose="02020603050405020304"/>
              <a:buChar char="●"/>
            </a:pPr>
            <a:r>
              <a:rPr lang="en-GB" sz="2000">
                <a:latin typeface="Times New Roman" panose="02020603050405020304"/>
                <a:ea typeface="Times New Roman" panose="02020603050405020304"/>
                <a:cs typeface="Times New Roman" panose="02020603050405020304"/>
                <a:sym typeface="Times New Roman" panose="02020603050405020304"/>
              </a:rPr>
              <a:t>cmu-trace.cc</a:t>
            </a:r>
            <a:endParaRPr sz="200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02" name="Shape 102"/>
        <p:cNvGrpSpPr/>
        <p:nvPr/>
      </p:nvGrpSpPr>
      <p:grpSpPr>
        <a:xfrm>
          <a:off x="0" y="0"/>
          <a:ext cx="0" cy="0"/>
          <a:chOff x="0" y="0"/>
          <a:chExt cx="0" cy="0"/>
        </a:xfrm>
      </p:grpSpPr>
      <p:sp>
        <p:nvSpPr>
          <p:cNvPr id="103" name="Google Shape;103;p21"/>
          <p:cNvSpPr txBox="1"/>
          <p:nvPr/>
        </p:nvSpPr>
        <p:spPr>
          <a:xfrm>
            <a:off x="470500" y="869200"/>
            <a:ext cx="8317200" cy="461700"/>
          </a:xfrm>
          <a:prstGeom prst="rect">
            <a:avLst/>
          </a:prstGeom>
          <a:noFill/>
          <a:ln>
            <a:noFill/>
          </a:ln>
        </p:spPr>
        <p:txBody>
          <a:bodyPr spcFirstLastPara="1" wrap="square" lIns="91425" tIns="91425" rIns="91425" bIns="91425" anchor="t" anchorCtr="0">
            <a:spAutoFit/>
          </a:bodyPr>
          <a:lstStyle/>
          <a:p>
            <a:pPr marL="0" lvl="0" indent="457200" algn="ctr" rtl="0">
              <a:spcBef>
                <a:spcPts val="0"/>
              </a:spcBef>
              <a:spcAft>
                <a:spcPts val="0"/>
              </a:spcAft>
              <a:buNone/>
            </a:pPr>
            <a:r>
              <a:rPr lang="en-GB" sz="1800" b="1">
                <a:latin typeface="Times New Roman" panose="02020603050405020304"/>
                <a:ea typeface="Times New Roman" panose="02020603050405020304"/>
                <a:cs typeface="Times New Roman" panose="02020603050405020304"/>
                <a:sym typeface="Times New Roman" panose="02020603050405020304"/>
              </a:rPr>
              <a:t>a</a:t>
            </a:r>
            <a:r>
              <a:rPr lang="en-GB" sz="1800" b="1">
                <a:latin typeface="Times New Roman" panose="02020603050405020304"/>
                <a:ea typeface="Times New Roman" panose="02020603050405020304"/>
                <a:cs typeface="Times New Roman" panose="02020603050405020304"/>
                <a:sym typeface="Times New Roman" panose="02020603050405020304"/>
              </a:rPr>
              <a:t>odv_packet.h </a:t>
            </a:r>
            <a:r>
              <a:rPr lang="en-GB"/>
              <a:t>	       </a:t>
            </a:r>
            <a:endParaRPr lang="en-GB"/>
          </a:p>
        </p:txBody>
      </p:sp>
      <p:pic>
        <p:nvPicPr>
          <p:cNvPr id="104" name="Google Shape;104;p21"/>
          <p:cNvPicPr preferRelativeResize="0"/>
          <p:nvPr/>
        </p:nvPicPr>
        <p:blipFill>
          <a:blip r:embed="rId1"/>
          <a:stretch>
            <a:fillRect/>
          </a:stretch>
        </p:blipFill>
        <p:spPr>
          <a:xfrm>
            <a:off x="2483988" y="1414500"/>
            <a:ext cx="4176025" cy="317147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3109</Words>
  <Application>WPS Presentation</Application>
  <PresentationFormat/>
  <Paragraphs>66</Paragraphs>
  <Slides>14</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Arial</vt:lpstr>
      <vt:lpstr>SimSun</vt:lpstr>
      <vt:lpstr>Wingdings</vt:lpstr>
      <vt:lpstr>Arial</vt:lpstr>
      <vt:lpstr>Times New Roman</vt:lpstr>
      <vt:lpstr>Times New Roman</vt:lpstr>
      <vt:lpstr>Microsoft YaHei</vt:lpstr>
      <vt:lpstr>Arial Unicode MS</vt:lpstr>
      <vt:lpstr>Simple Light</vt:lpstr>
      <vt:lpstr>Wireless Network Simulation For Modified AODV Protocol</vt:lpstr>
      <vt:lpstr>CONTENT</vt:lpstr>
      <vt:lpstr>PROBLEM STATEMENT</vt:lpstr>
      <vt:lpstr>AODV</vt:lpstr>
      <vt:lpstr>PowerPoint 演示文稿</vt:lpstr>
      <vt:lpstr>WIRELESS TRACE FORMAT</vt:lpstr>
      <vt:lpstr>Example trace file</vt:lpstr>
      <vt:lpstr>MODIFYING THE EXISTING AODV PROTOCOL</vt:lpstr>
      <vt:lpstr>PowerPoint 演示文稿</vt:lpstr>
      <vt:lpstr>PowerPoint 演示文稿</vt:lpstr>
      <vt:lpstr>cmu-trace.cc</vt:lpstr>
      <vt:lpstr>PowerPoint 演示文稿</vt:lpstr>
      <vt:lpstr>TRACE FILE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Wireless Network Simulation For Modefied AODV Protocol</dc:title>
  <dc:creator/>
  <cp:lastModifiedBy>Abdulla</cp:lastModifiedBy>
  <cp:revision>12</cp:revision>
  <dcterms:created xsi:type="dcterms:W3CDTF">2023-12-27T06:01:00Z</dcterms:created>
  <dcterms:modified xsi:type="dcterms:W3CDTF">2023-12-30T08:24:11Z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C6DF54FDE23041DD91B6C1D863AEDF47_12</vt:lpwstr>
  </property>
  <property fmtid="{D5CDD505-2E9C-101B-9397-08002B2CF9AE}" pid="3" name="KSOProductBuildVer">
    <vt:lpwstr>1033-12.2.0.13359</vt:lpwstr>
  </property>
</Properties>
</file>